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4" r:id="rId9"/>
    <p:sldId id="265" r:id="rId10"/>
    <p:sldId id="266" r:id="rId11"/>
    <p:sldId id="271" r:id="rId12"/>
    <p:sldId id="270" r:id="rId13"/>
    <p:sldId id="273" r:id="rId14"/>
    <p:sldId id="267" r:id="rId15"/>
    <p:sldId id="268" r:id="rId16"/>
    <p:sldId id="269" r:id="rId17"/>
    <p:sldId id="272" r:id="rId18"/>
    <p:sldId id="291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592"/>
  </p:normalViewPr>
  <p:slideViewPr>
    <p:cSldViewPr snapToGrid="0">
      <p:cViewPr>
        <p:scale>
          <a:sx n="97" d="100"/>
          <a:sy n="97" d="100"/>
        </p:scale>
        <p:origin x="4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2F48-D1B7-9235-81BE-BFF553459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5E66C3-262A-D4D5-9A54-1BE47C6D5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84EB1-AD45-C284-7F12-978B96EE8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6D02F-4516-A949-B9A7-F1F2461D1651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AE618-5494-9D53-7ADF-1EB0FCD30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415CA-D108-8399-80A8-E93F1C08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39D24-63F7-FD43-AB55-9E0AEA0B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55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90C2-6B7D-63E9-1C22-D788A9C5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B21EF-0FC1-8498-B3DA-E450C2D57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0845E-ADED-3638-3BAD-76813FA5B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6D02F-4516-A949-B9A7-F1F2461D1651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57331-9144-CEC2-1020-3A773E59E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BCDF9-631B-FF36-5F80-EA1674C0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39D24-63F7-FD43-AB55-9E0AEA0B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7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B533E2-3B8C-E1B0-1095-A871EB816B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4144A-63A9-3443-C439-7E21C244F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852F8-87AC-E1A4-4319-6950168B8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6D02F-4516-A949-B9A7-F1F2461D1651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27033-558A-3EB5-58E3-12AE14929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14D3A-077B-6002-1E89-1355927D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39D24-63F7-FD43-AB55-9E0AEA0B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6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13D3-9520-A349-14BE-CE98C3846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5B30A-74BB-EFE8-ECB6-EBFBBF984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E07ED-E6E5-90D1-9F24-BE73E9580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6D02F-4516-A949-B9A7-F1F2461D1651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6E09A-A3F6-7ED4-0CBD-F698B28D8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F9E2E-ABCF-BF22-D3E5-3B7F8E7CE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39D24-63F7-FD43-AB55-9E0AEA0B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12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9B77E-C49D-377F-3F21-25F34197B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894AE-F095-DDAB-72F5-A0CC66058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0E977-E24B-00D9-C0D7-31C9F4BD9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6D02F-4516-A949-B9A7-F1F2461D1651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D0DB6-D98D-8445-0ACC-A7515D782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1483E-8420-7AAA-E880-A5E769440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39D24-63F7-FD43-AB55-9E0AEA0B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85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F21EE-A65B-65EA-94B2-D044AB0C1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8F6AB-FF8D-6406-58CD-77A05CD06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F5924-781D-63B9-54F5-D078F8A3E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C0E3E-4514-D08F-D1CE-EB59A2965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6D02F-4516-A949-B9A7-F1F2461D1651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90517-F68D-1CDA-ECD1-6DD205964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F5833-4D3D-87A5-1F63-92C2750C7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39D24-63F7-FD43-AB55-9E0AEA0B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39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3563-E076-FDD0-4060-F0B7E5C68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EE4B3-31CF-5D9D-AFCD-7C7F9F23D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82564-7E40-B9C6-FD20-84484D9A7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230A7-1EC2-8D10-B417-122E70EC00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AC89C5-144E-8236-9C18-5DD4C7E387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9FA0F-066E-78EB-528B-C8F01CD9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6D02F-4516-A949-B9A7-F1F2461D1651}" type="datetimeFigureOut">
              <a:rPr lang="en-US" smtClean="0"/>
              <a:t>7/26/24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C4B8B-0611-3B16-92FF-DE109532A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26BD9F-998A-9969-2799-1D1D56BD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39D24-63F7-FD43-AB55-9E0AEA0B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15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C652-E8B9-F9FC-3F70-AEA23400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E7AAC5-FC45-90AD-BCFD-04B3A85F9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6D02F-4516-A949-B9A7-F1F2461D1651}" type="datetimeFigureOut">
              <a:rPr lang="en-US" smtClean="0"/>
              <a:t>7/26/24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2B441-D5BD-29ED-C209-77A0597D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80FB0-A84F-EE82-F082-D5844F8DB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39D24-63F7-FD43-AB55-9E0AEA0B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82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4E0C3-2839-D36D-0744-021AE5D11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6D02F-4516-A949-B9A7-F1F2461D1651}" type="datetimeFigureOut">
              <a:rPr lang="en-US" smtClean="0"/>
              <a:t>7/26/24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512567-A8C4-AAAD-6F6B-EF1FC25A2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39B57-5921-92EA-6D2D-86FA1138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39D24-63F7-FD43-AB55-9E0AEA0B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4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A92F-C754-8E64-0211-EDA493568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E9DAD-3939-EA80-C2BD-BC4E9A0E5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83E58-20FA-915C-7DD9-887323E3E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BC5A0-07FC-C593-503B-118240744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6D02F-4516-A949-B9A7-F1F2461D1651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486BA-0C2C-359C-186D-162151C22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D4E61-7845-522A-8EF1-3B6B7E44A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39D24-63F7-FD43-AB55-9E0AEA0B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11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31894-4F27-07A9-D769-2B5F84697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9805C-F882-F15E-4ED5-273694891A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7F282-9C8A-EF1E-0084-F5AB6FDE1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D2521-F6C0-C9CC-24BC-722F5FAF1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6D02F-4516-A949-B9A7-F1F2461D1651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87FDF-B866-24DC-83E8-C0E6361B5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CBF9D-0BE2-316E-FA46-A836FA486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39D24-63F7-FD43-AB55-9E0AEA0B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5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60839E-86C7-7A59-08C4-59E8CC29E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B6713-7C57-BCA7-BB09-F6276E46D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F8EAC-E4E3-B5F0-BD6A-8D4B1D35F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6D02F-4516-A949-B9A7-F1F2461D1651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C3703-0884-4880-1596-EDE9CD38A2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78181-9EB0-9E56-F190-6D469010A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39D24-63F7-FD43-AB55-9E0AEA0B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4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76C3-2453-4FD6-14AD-987B2F693E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BC Fire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9FA7B-40E3-358C-AD2D-F0EB95B34B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Anna </a:t>
            </a:r>
            <a:r>
              <a:rPr lang="en-US" dirty="0" err="1"/>
              <a:t>Dorosheva</a:t>
            </a:r>
            <a:endParaRPr lang="en-US" dirty="0"/>
          </a:p>
          <a:p>
            <a:r>
              <a:rPr lang="en-US" dirty="0" err="1"/>
              <a:t>Anjanavarna</a:t>
            </a:r>
            <a:r>
              <a:rPr lang="en-US" dirty="0"/>
              <a:t> </a:t>
            </a:r>
            <a:r>
              <a:rPr lang="en-US" dirty="0" err="1"/>
              <a:t>Shaji</a:t>
            </a:r>
            <a:endParaRPr lang="en-US" dirty="0"/>
          </a:p>
          <a:p>
            <a:r>
              <a:rPr lang="en-US" dirty="0"/>
              <a:t>Ananya Wadhwa</a:t>
            </a:r>
          </a:p>
          <a:p>
            <a:r>
              <a:rPr lang="en-US" dirty="0"/>
              <a:t>Meyliani Sanjaya</a:t>
            </a:r>
          </a:p>
          <a:p>
            <a:r>
              <a:rPr lang="en-US" dirty="0" err="1"/>
              <a:t>Orkhan</a:t>
            </a:r>
            <a:r>
              <a:rPr lang="en-US" dirty="0"/>
              <a:t> Pasha</a:t>
            </a:r>
          </a:p>
        </p:txBody>
      </p:sp>
    </p:spTree>
    <p:extLst>
      <p:ext uri="{BB962C8B-B14F-4D97-AF65-F5344CB8AC3E}">
        <p14:creationId xmlns:p14="http://schemas.microsoft.com/office/powerpoint/2010/main" val="3206869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274D-8EF3-BDD8-2825-612F656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85" y="0"/>
            <a:ext cx="10515600" cy="1325563"/>
          </a:xfrm>
        </p:spPr>
        <p:txBody>
          <a:bodyPr/>
          <a:lstStyle/>
          <a:p>
            <a:r>
              <a:rPr lang="en-US" dirty="0"/>
              <a:t>Exploration of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D242E-22B1-10ED-C79E-6E7286F4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85" y="1490451"/>
            <a:ext cx="10515600" cy="4351338"/>
          </a:xfrm>
        </p:spPr>
        <p:txBody>
          <a:bodyPr/>
          <a:lstStyle/>
          <a:p>
            <a:r>
              <a:rPr lang="en-US" dirty="0"/>
              <a:t>Put bar graphs or plot of fire index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3A31E-CEDA-E079-D1C6-D1739572E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4" y="2248450"/>
            <a:ext cx="3532825" cy="2945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7F0B55-0B70-5006-459F-06C4257FF3FF}"/>
              </a:ext>
            </a:extLst>
          </p:cNvPr>
          <p:cNvSpPr txBox="1"/>
          <p:nvPr/>
        </p:nvSpPr>
        <p:spPr>
          <a:xfrm>
            <a:off x="504783" y="5195458"/>
            <a:ext cx="353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*) from full dataset, talk about the data collection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DC8720-17B2-3EDD-DE0A-BF616D0F90E0}"/>
              </a:ext>
            </a:extLst>
          </p:cNvPr>
          <p:cNvSpPr txBox="1"/>
          <p:nvPr/>
        </p:nvSpPr>
        <p:spPr>
          <a:xfrm>
            <a:off x="4718544" y="5193650"/>
            <a:ext cx="353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05E3EF-1A40-767D-3521-142567D4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720" y="2248450"/>
            <a:ext cx="4093287" cy="26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3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274D-8EF3-BDD8-2825-612F656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85" y="0"/>
            <a:ext cx="10515600" cy="1325563"/>
          </a:xfrm>
        </p:spPr>
        <p:txBody>
          <a:bodyPr/>
          <a:lstStyle/>
          <a:p>
            <a:r>
              <a:rPr lang="en-US" dirty="0"/>
              <a:t>Exploration of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D242E-22B1-10ED-C79E-6E7286F4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85" y="1490451"/>
            <a:ext cx="10515600" cy="4351338"/>
          </a:xfrm>
        </p:spPr>
        <p:txBody>
          <a:bodyPr/>
          <a:lstStyle/>
          <a:p>
            <a:r>
              <a:rPr lang="en-US" dirty="0"/>
              <a:t>Put bar graphs or plot of fire index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DC8720-17B2-3EDD-DE0A-BF616D0F90E0}"/>
              </a:ext>
            </a:extLst>
          </p:cNvPr>
          <p:cNvSpPr txBox="1"/>
          <p:nvPr/>
        </p:nvSpPr>
        <p:spPr>
          <a:xfrm>
            <a:off x="4718544" y="5193650"/>
            <a:ext cx="353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DB618-401D-5260-B70F-E3C5F2FD6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58" y="2142938"/>
            <a:ext cx="4634629" cy="3863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3F52DB-8F18-412F-58A5-DA9CF0193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92" y="2142938"/>
            <a:ext cx="5628321" cy="36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05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274D-8EF3-BDD8-2825-612F656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85" y="0"/>
            <a:ext cx="10515600" cy="1325563"/>
          </a:xfrm>
        </p:spPr>
        <p:txBody>
          <a:bodyPr/>
          <a:lstStyle/>
          <a:p>
            <a:r>
              <a:rPr lang="en-US" dirty="0"/>
              <a:t>Exploration of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D242E-22B1-10ED-C79E-6E7286F4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85" y="1490451"/>
            <a:ext cx="10515600" cy="4351338"/>
          </a:xfrm>
        </p:spPr>
        <p:txBody>
          <a:bodyPr/>
          <a:lstStyle/>
          <a:p>
            <a:r>
              <a:rPr lang="en-US" dirty="0"/>
              <a:t>Put bar graphs or plot of fire index variables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27458A-D5EA-9D55-DE93-C304539A6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34" y="2347083"/>
            <a:ext cx="3908001" cy="3257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973D11-8C76-A5B1-2FCF-64CF02EC9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62" y="2249423"/>
            <a:ext cx="4025146" cy="335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60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274D-8EF3-BDD8-2825-612F656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85" y="0"/>
            <a:ext cx="10515600" cy="1325563"/>
          </a:xfrm>
        </p:spPr>
        <p:txBody>
          <a:bodyPr/>
          <a:lstStyle/>
          <a:p>
            <a:r>
              <a:rPr lang="en-US" dirty="0"/>
              <a:t>Exploration of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D242E-22B1-10ED-C79E-6E7286F4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85" y="1490451"/>
            <a:ext cx="10515600" cy="4351338"/>
          </a:xfrm>
        </p:spPr>
        <p:txBody>
          <a:bodyPr/>
          <a:lstStyle/>
          <a:p>
            <a:r>
              <a:rPr lang="en-US" dirty="0"/>
              <a:t>Put bar graphs or plot of fire index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116B32-209A-4F58-C7D5-95CC89B8B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349" y="2296334"/>
            <a:ext cx="3908001" cy="3257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FFE171-8747-6C1A-25EA-EE602AF8F9E2}"/>
              </a:ext>
            </a:extLst>
          </p:cNvPr>
          <p:cNvSpPr txBox="1"/>
          <p:nvPr/>
        </p:nvSpPr>
        <p:spPr>
          <a:xfrm>
            <a:off x="1626918" y="5841789"/>
            <a:ext cx="656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*) compare bar graphs with line plot with same variable – slide12 as </a:t>
            </a:r>
            <a:r>
              <a:rPr lang="en-US" dirty="0" err="1"/>
              <a:t>refference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34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274D-8EF3-BDD8-2825-612F656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85" y="0"/>
            <a:ext cx="10515600" cy="1325563"/>
          </a:xfrm>
        </p:spPr>
        <p:txBody>
          <a:bodyPr/>
          <a:lstStyle/>
          <a:p>
            <a:r>
              <a:rPr lang="en-US" dirty="0"/>
              <a:t>Exploration of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D242E-22B1-10ED-C79E-6E7286F4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85" y="1490451"/>
            <a:ext cx="10515600" cy="4351338"/>
          </a:xfrm>
        </p:spPr>
        <p:txBody>
          <a:bodyPr/>
          <a:lstStyle/>
          <a:p>
            <a:r>
              <a:rPr lang="en-US" dirty="0"/>
              <a:t>Put bar graphs or plot of fire index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0247C4-D58F-FC1E-FA58-163F7511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65" y="2460950"/>
            <a:ext cx="4055381" cy="3380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912441-879E-80DE-B2EF-AB0AE931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526" y="2460950"/>
            <a:ext cx="4055383" cy="33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87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274D-8EF3-BDD8-2825-612F656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85" y="0"/>
            <a:ext cx="10515600" cy="1325563"/>
          </a:xfrm>
        </p:spPr>
        <p:txBody>
          <a:bodyPr/>
          <a:lstStyle/>
          <a:p>
            <a:r>
              <a:rPr lang="en-US" dirty="0"/>
              <a:t>Exploration of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D242E-22B1-10ED-C79E-6E7286F4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85" y="1490451"/>
            <a:ext cx="10515600" cy="4351338"/>
          </a:xfrm>
        </p:spPr>
        <p:txBody>
          <a:bodyPr/>
          <a:lstStyle/>
          <a:p>
            <a:r>
              <a:rPr lang="en-US" dirty="0"/>
              <a:t>Put bar graphs or plot of fire index variables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F65C7-041C-F788-6351-369E646A0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11" y="2372846"/>
            <a:ext cx="3913073" cy="3262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F172F-7868-9BE7-420F-0F994ED7A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901" y="2293844"/>
            <a:ext cx="4007839" cy="33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6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274D-8EF3-BDD8-2825-612F656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85" y="0"/>
            <a:ext cx="10515600" cy="1325563"/>
          </a:xfrm>
        </p:spPr>
        <p:txBody>
          <a:bodyPr/>
          <a:lstStyle/>
          <a:p>
            <a:r>
              <a:rPr lang="en-US" dirty="0"/>
              <a:t>Exploration of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D242E-22B1-10ED-C79E-6E7286F4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85" y="1490451"/>
            <a:ext cx="10515600" cy="4351338"/>
          </a:xfrm>
        </p:spPr>
        <p:txBody>
          <a:bodyPr/>
          <a:lstStyle/>
          <a:p>
            <a:r>
              <a:rPr lang="en-US" dirty="0"/>
              <a:t>Put bar graphs or plot of fire index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D3B41-03CA-843E-6EDF-2A80E4F3B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6" y="2144961"/>
            <a:ext cx="5219514" cy="43513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6BB790-C6F1-0D04-E35B-B1F778049E22}"/>
              </a:ext>
            </a:extLst>
          </p:cNvPr>
          <p:cNvSpPr/>
          <p:nvPr/>
        </p:nvSpPr>
        <p:spPr>
          <a:xfrm>
            <a:off x="5997039" y="2505694"/>
            <a:ext cx="4227616" cy="36100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DISTRIBUTION OF DC VALUE HERE!!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34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274D-8EF3-BDD8-2825-612F656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8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Boxplot (before vs removed outliers) for fire index and weather…(maybe)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B16FD6A-59D6-F979-B897-229BA2B30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1151" y="1426852"/>
            <a:ext cx="4824595" cy="402210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69B9F7-746C-EB90-E4CA-7F3FA051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85" y="1417946"/>
            <a:ext cx="4824595" cy="402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47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5BE50-2133-C8E4-5921-FE0F93B89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200" y="3286125"/>
            <a:ext cx="6845300" cy="4351338"/>
          </a:xfrm>
        </p:spPr>
        <p:txBody>
          <a:bodyPr/>
          <a:lstStyle/>
          <a:p>
            <a:r>
              <a:rPr lang="en-US" dirty="0"/>
              <a:t>PUT WEATHER GRAPHS HERE</a:t>
            </a:r>
          </a:p>
        </p:txBody>
      </p:sp>
    </p:spTree>
    <p:extLst>
      <p:ext uri="{BB962C8B-B14F-4D97-AF65-F5344CB8AC3E}">
        <p14:creationId xmlns:p14="http://schemas.microsoft.com/office/powerpoint/2010/main" val="2536214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274D-8EF3-BDD8-2825-612F656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8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Trend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CA7F9-3F33-C44E-260B-CF77C7B19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38" y="1467634"/>
            <a:ext cx="4067217" cy="3390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0490E3-47B0-A2AA-17B1-5319A8D5A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66" y="1502285"/>
            <a:ext cx="3984089" cy="33214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328F0C-0C63-8B78-458F-2EF9AB4B7D9A}"/>
              </a:ext>
            </a:extLst>
          </p:cNvPr>
          <p:cNvSpPr txBox="1"/>
          <p:nvPr/>
        </p:nvSpPr>
        <p:spPr>
          <a:xfrm>
            <a:off x="2446317" y="5390366"/>
            <a:ext cx="433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*) update with the latest graphs, focus legend</a:t>
            </a:r>
          </a:p>
        </p:txBody>
      </p:sp>
    </p:spTree>
    <p:extLst>
      <p:ext uri="{BB962C8B-B14F-4D97-AF65-F5344CB8AC3E}">
        <p14:creationId xmlns:p14="http://schemas.microsoft.com/office/powerpoint/2010/main" val="1042072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0E73A-FA7B-71A8-7838-A694B828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Scope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F93DD-CC25-FFC8-B032-D66BCCED6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Hotspot Data and Weather Data from 2014 – 2023</a:t>
            </a:r>
          </a:p>
          <a:p>
            <a:r>
              <a:rPr lang="en-US" sz="2000" dirty="0"/>
              <a:t>Data concentration within May – October or called as “peak”</a:t>
            </a:r>
            <a:br>
              <a:rPr lang="en-US" sz="2000" dirty="0"/>
            </a:b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90B8B-77DA-0471-BD05-13BEF685C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622" y="2246218"/>
            <a:ext cx="5670740" cy="44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48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274D-8EF3-BDD8-2825-612F656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8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Trend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E48D5-6C03-6845-BF04-5538671AB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977" y="1448169"/>
            <a:ext cx="4435351" cy="3697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1E81C7-6A7E-3298-CF2E-32B24193C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85" y="1325352"/>
            <a:ext cx="4729740" cy="39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23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274D-8EF3-BDD8-2825-612F656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8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Trend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346A7-774E-7D99-C8D4-64E37CFBB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984" y="3559629"/>
            <a:ext cx="4041137" cy="3368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D297E9-9F01-F030-CECC-E3A711890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619" y="190665"/>
            <a:ext cx="4041137" cy="3368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D895BA-B445-12C8-9935-7CD025756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29" y="2010559"/>
            <a:ext cx="4326030" cy="360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96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274D-8EF3-BDD8-2825-612F6568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8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Testing procedures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59CD5-5F85-7CB9-E912-6638F42A0DBE}"/>
              </a:ext>
            </a:extLst>
          </p:cNvPr>
          <p:cNvSpPr txBox="1"/>
          <p:nvPr/>
        </p:nvSpPr>
        <p:spPr>
          <a:xfrm>
            <a:off x="571500" y="1140897"/>
            <a:ext cx="586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the subset : choose variables for testing, ensure numerical, no NA, summarize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231067-F4A0-0E6C-EFF5-5654BC418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1754433"/>
            <a:ext cx="7772400" cy="290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94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F3B7-894C-04EB-425E-1D092FD6F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00025"/>
            <a:ext cx="10515600" cy="1325563"/>
          </a:xfrm>
        </p:spPr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41A9E-9D5F-D1BF-84FC-7BEFEF8D9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4319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*From these calculations, we found that 2018 had a significantly higher number of observations and event clusters compared to the average over the ten-year period.*</a:t>
            </a:r>
          </a:p>
          <a:p>
            <a:r>
              <a:rPr lang="en-US" sz="1800" dirty="0"/>
              <a:t>*Despite the higher number of fire events, the main indices (FFMC, DMC, DC, ISI, BUI, FWI) remained close to their mean values across the dataset.*</a:t>
            </a:r>
          </a:p>
          <a:p>
            <a:r>
              <a:rPr lang="en-US" sz="1800" dirty="0"/>
              <a:t>*Therefore we wanted to test if the increased number of fires in 2018 was due to random chance or if other factors were at play.*</a:t>
            </a:r>
          </a:p>
          <a:p>
            <a:r>
              <a:rPr lang="en-US" sz="1800" dirty="0"/>
              <a:t>*We need to perform statistical tests to compare the indices for 2018 against the overall dataset.*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F3FD39-6481-1466-F663-9208F9063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862363"/>
            <a:ext cx="85598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6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1BA24-44EA-5D52-BA19-B7A9A374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-39688"/>
            <a:ext cx="10515600" cy="1325563"/>
          </a:xfrm>
        </p:spPr>
        <p:txBody>
          <a:bodyPr/>
          <a:lstStyle/>
          <a:p>
            <a:r>
              <a:rPr lang="en-US" dirty="0"/>
              <a:t>Wilcoxon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6A407-F394-2AFE-F387-E505EE19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4" y="869950"/>
            <a:ext cx="8847389" cy="2178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FCC99-CC2B-F61D-D1DD-CD0221C8A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99" y="3048000"/>
            <a:ext cx="5568841" cy="344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23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1BA24-44EA-5D52-BA19-B7A9A374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-39688"/>
            <a:ext cx="10515600" cy="1325563"/>
          </a:xfrm>
        </p:spPr>
        <p:txBody>
          <a:bodyPr/>
          <a:lstStyle/>
          <a:p>
            <a:r>
              <a:rPr lang="en-US" dirty="0"/>
              <a:t>Analysis on two similar fire 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738AD-7CE4-D02E-242D-7EB435EAFEF7}"/>
              </a:ext>
            </a:extLst>
          </p:cNvPr>
          <p:cNvSpPr txBox="1"/>
          <p:nvPr/>
        </p:nvSpPr>
        <p:spPr>
          <a:xfrm>
            <a:off x="406400" y="11944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*We selected clusters based on the similarity of their mean Fire Weather Index (FWI) and Drought Code (DC).*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CFDCD-4715-39F3-83AF-BEA64E407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1918542"/>
            <a:ext cx="7772400" cy="12030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3A1493-F7F7-4DCF-665E-4FB5EB887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487" y="787400"/>
            <a:ext cx="1586676" cy="528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632BD9-2796-8DCC-16EF-7F4C87556779}"/>
              </a:ext>
            </a:extLst>
          </p:cNvPr>
          <p:cNvSpPr txBox="1"/>
          <p:nvPr/>
        </p:nvSpPr>
        <p:spPr>
          <a:xfrm>
            <a:off x="406400" y="5885934"/>
            <a:ext cx="351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*) find the name of location or area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D116C-7E68-0BB5-5507-5A492C5CE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" y="3206901"/>
            <a:ext cx="4591050" cy="2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62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1BA24-44EA-5D52-BA19-B7A9A374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-39688"/>
            <a:ext cx="10515600" cy="1325563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873D43-2932-52ED-91C2-9C5E977A6D7B}"/>
              </a:ext>
            </a:extLst>
          </p:cNvPr>
          <p:cNvSpPr txBox="1"/>
          <p:nvPr/>
        </p:nvSpPr>
        <p:spPr>
          <a:xfrm>
            <a:off x="406400" y="962709"/>
            <a:ext cx="9585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Analyze the weekly number of fires using various fire index predictors.</a:t>
            </a:r>
          </a:p>
          <a:p>
            <a:r>
              <a:rPr lang="en-US" dirty="0"/>
              <a:t>The goal is to build a linear regression model to predict the number of fires and see its performance.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514FC9-3F38-8908-6DD5-F9C6CB93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713131"/>
            <a:ext cx="6566383" cy="418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8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1BA24-44EA-5D52-BA19-B7A9A374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-39688"/>
            <a:ext cx="10515600" cy="1325563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873D43-2932-52ED-91C2-9C5E977A6D7B}"/>
              </a:ext>
            </a:extLst>
          </p:cNvPr>
          <p:cNvSpPr txBox="1"/>
          <p:nvPr/>
        </p:nvSpPr>
        <p:spPr>
          <a:xfrm>
            <a:off x="406400" y="1101209"/>
            <a:ext cx="658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 the number of fires to get more normally distributed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2D59C-C4FB-33D5-4207-4BEAB7E6E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1727200"/>
            <a:ext cx="7226300" cy="46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95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1BA24-44EA-5D52-BA19-B7A9A374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-39688"/>
            <a:ext cx="10515600" cy="1325563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873D43-2932-52ED-91C2-9C5E977A6D7B}"/>
              </a:ext>
            </a:extLst>
          </p:cNvPr>
          <p:cNvSpPr txBox="1"/>
          <p:nvPr/>
        </p:nvSpPr>
        <p:spPr>
          <a:xfrm>
            <a:off x="533400" y="1130855"/>
            <a:ext cx="510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*) need to update with visible and better scatterplot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FEC84-9268-0CDE-367B-5C473198B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14500"/>
            <a:ext cx="7772400" cy="495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79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1BA24-44EA-5D52-BA19-B7A9A374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-39688"/>
            <a:ext cx="10515600" cy="1325563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51535D-B75D-CBCF-CBD4-106B4DA21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31370"/>
            <a:ext cx="4356100" cy="3930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15E0A7-6585-BB0E-9C4A-4BCAD1072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5127309"/>
            <a:ext cx="7772400" cy="84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13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0E73A-FA7B-71A8-7838-A694B828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Scope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F93DD-CC25-FFC8-B032-D66BCCED6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062" y="1028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EA7446-8B04-3FCF-A4B6-A09E9E03C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0452"/>
            <a:ext cx="7772400" cy="41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62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1BA24-44EA-5D52-BA19-B7A9A374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-39688"/>
            <a:ext cx="10515600" cy="1325563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5DC3F-0515-B40C-EE01-4BA19CD61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003301"/>
            <a:ext cx="6456431" cy="448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D1538-7D67-7C70-F64C-0FC589072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5594350"/>
            <a:ext cx="7772400" cy="72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09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1BA24-44EA-5D52-BA19-B7A9A374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-39688"/>
            <a:ext cx="10515600" cy="1325563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2BD48-52D9-DC21-144E-315239CF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86249"/>
            <a:ext cx="6362700" cy="41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9A8F80-A743-6FE8-FC2D-8D704505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5049381"/>
            <a:ext cx="5689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6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1BA24-44EA-5D52-BA19-B7A9A374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-39688"/>
            <a:ext cx="10515600" cy="1325563"/>
          </a:xfrm>
        </p:spPr>
        <p:txBody>
          <a:bodyPr/>
          <a:lstStyle/>
          <a:p>
            <a:r>
              <a:rPr lang="en-US" dirty="0"/>
              <a:t>Final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41D17-5773-4160-FB96-8A8C9F8F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175544"/>
            <a:ext cx="5191009" cy="3481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68828-8B15-EE2F-AC09-E8E184038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4992381"/>
            <a:ext cx="7289800" cy="87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27B588-8FCE-C562-03B9-407D9301D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1171674"/>
            <a:ext cx="5670550" cy="348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08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1BA24-44EA-5D52-BA19-B7A9A374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-39688"/>
            <a:ext cx="10515600" cy="1325563"/>
          </a:xfrm>
        </p:spPr>
        <p:txBody>
          <a:bodyPr/>
          <a:lstStyle/>
          <a:p>
            <a:r>
              <a:rPr lang="en-US" dirty="0"/>
              <a:t>Model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8DDB4-89C8-FE17-D5A4-B902C2977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454150"/>
            <a:ext cx="7772400" cy="1452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669CE2-495C-3A72-E6CA-65CDD99A7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13" y="2906695"/>
            <a:ext cx="5700687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1BA24-44EA-5D52-BA19-B7A9A374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-39688"/>
            <a:ext cx="10515600" cy="1325563"/>
          </a:xfrm>
        </p:spPr>
        <p:txBody>
          <a:bodyPr/>
          <a:lstStyle/>
          <a:p>
            <a:r>
              <a:rPr lang="en-US" dirty="0"/>
              <a:t>Model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21816-447D-03A7-EF6F-9289DD1B4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106505"/>
            <a:ext cx="7772400" cy="2840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7033D-D76A-CBAA-79A9-88E4E6DCA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4108450"/>
            <a:ext cx="7054451" cy="244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71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1BA24-44EA-5D52-BA19-B7A9A374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-39688"/>
            <a:ext cx="10515600" cy="1325563"/>
          </a:xfrm>
        </p:spPr>
        <p:txBody>
          <a:bodyPr/>
          <a:lstStyle/>
          <a:p>
            <a:r>
              <a:rPr lang="en-US" dirty="0"/>
              <a:t>Model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5FC4DD-56D1-78D6-F74E-E907B9FCAA78}"/>
              </a:ext>
            </a:extLst>
          </p:cNvPr>
          <p:cNvSpPr txBox="1"/>
          <p:nvPr/>
        </p:nvSpPr>
        <p:spPr>
          <a:xfrm>
            <a:off x="3746500" y="3059668"/>
            <a:ext cx="523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 additional test 3 and 4</a:t>
            </a:r>
          </a:p>
        </p:txBody>
      </p:sp>
    </p:spTree>
    <p:extLst>
      <p:ext uri="{BB962C8B-B14F-4D97-AF65-F5344CB8AC3E}">
        <p14:creationId xmlns:p14="http://schemas.microsoft.com/office/powerpoint/2010/main" val="1604007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0E73A-FA7B-71A8-7838-A694B828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Scope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F93DD-CC25-FFC8-B032-D66BCCED6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062" y="10283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68EA5-FADA-3E12-344E-DB815BDDC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58" y="1028345"/>
            <a:ext cx="5534942" cy="533161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FC6D765-BF01-BA04-D0B0-83A42F716723}"/>
              </a:ext>
            </a:extLst>
          </p:cNvPr>
          <p:cNvSpPr/>
          <p:nvPr/>
        </p:nvSpPr>
        <p:spPr>
          <a:xfrm>
            <a:off x="1496515" y="1028345"/>
            <a:ext cx="1596788" cy="16841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2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E8EB-E5DB-97B1-F00F-5411E743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8F42-B9D9-D322-422E-CFE6ABCDE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EDA Process to clean, select variable and ensure consistency</a:t>
            </a:r>
          </a:p>
          <a:p>
            <a:r>
              <a:rPr lang="en-US" dirty="0"/>
              <a:t>Clustering fire events using Density-Based spatial Clustering and Application with Noise (DBSCAN) and visualize it on the map.</a:t>
            </a:r>
          </a:p>
          <a:p>
            <a:r>
              <a:rPr lang="en-US" dirty="0"/>
              <a:t>Exploration of Variables (selected variables) : bar graphs for index</a:t>
            </a:r>
          </a:p>
          <a:p>
            <a:r>
              <a:rPr lang="en-US" dirty="0"/>
              <a:t>Trend Analysis with significant fire index </a:t>
            </a:r>
          </a:p>
          <a:p>
            <a:r>
              <a:rPr lang="en-US" dirty="0"/>
              <a:t>T-test for independent variable </a:t>
            </a:r>
          </a:p>
          <a:p>
            <a:r>
              <a:rPr lang="en-US" dirty="0"/>
              <a:t>Model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5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E8EB-E5DB-97B1-F00F-5411E743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8F42-B9D9-D322-422E-CFE6ABCDE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15436" cy="4351338"/>
          </a:xfrm>
        </p:spPr>
        <p:txBody>
          <a:bodyPr>
            <a:normAutofit/>
          </a:bodyPr>
          <a:lstStyle/>
          <a:p>
            <a:r>
              <a:rPr lang="en-US" dirty="0"/>
              <a:t>Hotspot</a:t>
            </a:r>
          </a:p>
          <a:p>
            <a:r>
              <a:rPr lang="en-US" dirty="0"/>
              <a:t>Dimension : </a:t>
            </a:r>
          </a:p>
          <a:p>
            <a:r>
              <a:rPr lang="en-US" dirty="0"/>
              <a:t>Missing Value in percentage </a:t>
            </a:r>
          </a:p>
          <a:p>
            <a:r>
              <a:rPr lang="en-US" dirty="0"/>
              <a:t>Fix inconsistency of data types (column) </a:t>
            </a:r>
          </a:p>
          <a:p>
            <a:r>
              <a:rPr lang="en-US" dirty="0"/>
              <a:t>Merge </a:t>
            </a:r>
            <a:r>
              <a:rPr lang="en-US" dirty="0" err="1"/>
              <a:t>dataframe</a:t>
            </a:r>
            <a:r>
              <a:rPr lang="en-US" dirty="0"/>
              <a:t> by binding rows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17B910-7ABC-93EF-3552-4BF0B642BC25}"/>
              </a:ext>
            </a:extLst>
          </p:cNvPr>
          <p:cNvSpPr txBox="1">
            <a:spLocks/>
          </p:cNvSpPr>
          <p:nvPr/>
        </p:nvSpPr>
        <p:spPr>
          <a:xfrm>
            <a:off x="5917442" y="1825625"/>
            <a:ext cx="35154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Weather</a:t>
            </a:r>
          </a:p>
          <a:p>
            <a:r>
              <a:rPr lang="en-US" dirty="0"/>
              <a:t>Dimension :</a:t>
            </a:r>
          </a:p>
          <a:p>
            <a:r>
              <a:rPr lang="en-US" dirty="0"/>
              <a:t>Missing Values in percentage</a:t>
            </a:r>
          </a:p>
          <a:p>
            <a:r>
              <a:rPr lang="en-US" dirty="0"/>
              <a:t>Fix inconsistency of data types </a:t>
            </a:r>
          </a:p>
          <a:p>
            <a:r>
              <a:rPr lang="en-US" dirty="0"/>
              <a:t>Merge </a:t>
            </a:r>
            <a:r>
              <a:rPr lang="en-US" dirty="0" err="1"/>
              <a:t>dataframe</a:t>
            </a:r>
            <a:r>
              <a:rPr lang="en-US" dirty="0"/>
              <a:t> by binding rows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762AF-BA48-9620-7B84-640C80191783}"/>
              </a:ext>
            </a:extLst>
          </p:cNvPr>
          <p:cNvSpPr txBox="1"/>
          <p:nvPr/>
        </p:nvSpPr>
        <p:spPr>
          <a:xfrm>
            <a:off x="122221" y="6683943"/>
            <a:ext cx="52329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zero_cfb</a:t>
            </a:r>
            <a:r>
              <a:rPr lang="en-US" dirty="0"/>
              <a:t> &lt;- </a:t>
            </a:r>
            <a:r>
              <a:rPr lang="en-US" dirty="0" err="1"/>
              <a:t>hotspots_peak</a:t>
            </a:r>
            <a:r>
              <a:rPr lang="en-US" dirty="0"/>
              <a:t> %&gt;%</a:t>
            </a:r>
          </a:p>
          <a:p>
            <a:r>
              <a:rPr lang="en-US" dirty="0"/>
              <a:t>  </a:t>
            </a:r>
            <a:r>
              <a:rPr lang="en-US" dirty="0" err="1"/>
              <a:t>group_by</a:t>
            </a:r>
            <a:r>
              <a:rPr lang="en-US" dirty="0"/>
              <a:t>(year) %&gt;%</a:t>
            </a:r>
          </a:p>
          <a:p>
            <a:r>
              <a:rPr lang="en-US" dirty="0"/>
              <a:t>  </a:t>
            </a:r>
            <a:r>
              <a:rPr lang="en-US" dirty="0" err="1"/>
              <a:t>summarise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total_count</a:t>
            </a:r>
            <a:r>
              <a:rPr lang="en-US" dirty="0"/>
              <a:t> = n(),</a:t>
            </a:r>
          </a:p>
          <a:p>
            <a:r>
              <a:rPr lang="en-US" dirty="0"/>
              <a:t>    </a:t>
            </a:r>
            <a:r>
              <a:rPr lang="en-US" dirty="0" err="1"/>
              <a:t>zero_count</a:t>
            </a:r>
            <a:r>
              <a:rPr lang="en-US" dirty="0"/>
              <a:t> = sum(</a:t>
            </a:r>
            <a:r>
              <a:rPr lang="en-US" dirty="0" err="1"/>
              <a:t>cfb</a:t>
            </a:r>
            <a:r>
              <a:rPr lang="en-US" dirty="0"/>
              <a:t> == 0, </a:t>
            </a:r>
            <a:r>
              <a:rPr lang="en-US" dirty="0" err="1"/>
              <a:t>na.rm</a:t>
            </a:r>
            <a:r>
              <a:rPr lang="en-US" dirty="0"/>
              <a:t> = TRUE),</a:t>
            </a:r>
          </a:p>
          <a:p>
            <a:r>
              <a:rPr lang="en-US" dirty="0"/>
              <a:t>    </a:t>
            </a:r>
            <a:r>
              <a:rPr lang="en-US" dirty="0" err="1"/>
              <a:t>zero_percentage</a:t>
            </a:r>
            <a:r>
              <a:rPr lang="en-US" dirty="0"/>
              <a:t> = (</a:t>
            </a:r>
            <a:r>
              <a:rPr lang="en-US" dirty="0" err="1"/>
              <a:t>zero_count</a:t>
            </a:r>
            <a:r>
              <a:rPr lang="en-US" dirty="0"/>
              <a:t> / </a:t>
            </a:r>
            <a:r>
              <a:rPr lang="en-US" dirty="0" err="1"/>
              <a:t>total_count</a:t>
            </a:r>
            <a:r>
              <a:rPr lang="en-US" dirty="0"/>
              <a:t>) * 100</a:t>
            </a:r>
          </a:p>
          <a:p>
            <a:r>
              <a:rPr lang="en-US" dirty="0"/>
              <a:t>  ) %&gt;%</a:t>
            </a:r>
          </a:p>
          <a:p>
            <a:r>
              <a:rPr lang="en-US" dirty="0"/>
              <a:t>  arrange(desc(</a:t>
            </a:r>
            <a:r>
              <a:rPr lang="en-US" dirty="0" err="1"/>
              <a:t>zero_percentage</a:t>
            </a:r>
            <a:r>
              <a:rPr lang="en-US" dirty="0"/>
              <a:t>))</a:t>
            </a:r>
          </a:p>
          <a:p>
            <a:endParaRPr lang="en-US" dirty="0"/>
          </a:p>
          <a:p>
            <a:r>
              <a:rPr lang="en-US" dirty="0" err="1"/>
              <a:t>zero_cfb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31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E8EB-E5DB-97B1-F00F-5411E743A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830"/>
            <a:ext cx="10515600" cy="1325563"/>
          </a:xfrm>
        </p:spPr>
        <p:txBody>
          <a:bodyPr/>
          <a:lstStyle/>
          <a:p>
            <a:r>
              <a:rPr lang="en-US" dirty="0"/>
              <a:t>Clustering Fire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8F42-B9D9-D322-422E-CFE6ABCDE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310"/>
            <a:ext cx="1014824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Apply DBSCAN (using iteration to find suitable radius and clustered into fire events)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0444D-0ACE-9AEA-CE94-CA8EFF9E6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42" y="1739173"/>
            <a:ext cx="7772400" cy="40610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54CF4C-F660-A9B8-8E7F-9ABD43DB5023}"/>
              </a:ext>
            </a:extLst>
          </p:cNvPr>
          <p:cNvSpPr/>
          <p:nvPr/>
        </p:nvSpPr>
        <p:spPr>
          <a:xfrm>
            <a:off x="993185" y="4354006"/>
            <a:ext cx="2370666" cy="54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A10B6-438D-4742-3319-132D2E489728}"/>
              </a:ext>
            </a:extLst>
          </p:cNvPr>
          <p:cNvSpPr txBox="1"/>
          <p:nvPr/>
        </p:nvSpPr>
        <p:spPr>
          <a:xfrm>
            <a:off x="114411" y="6209814"/>
            <a:ext cx="1025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Include the valid information of events from BC Website, as the background of choosing particular </a:t>
            </a:r>
            <a:r>
              <a:rPr lang="en-US" dirty="0" err="1"/>
              <a:t>eps,etc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761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E8EB-E5DB-97B1-F00F-5411E743A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3" y="422320"/>
            <a:ext cx="10515600" cy="1325563"/>
          </a:xfrm>
        </p:spPr>
        <p:txBody>
          <a:bodyPr/>
          <a:lstStyle/>
          <a:p>
            <a:r>
              <a:rPr lang="en-US" dirty="0"/>
              <a:t>Clustering Fire Events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9D50EF-C026-5A0C-F115-2F9AD6117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1872" y="1476987"/>
            <a:ext cx="7510153" cy="4151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4A57FD-C07C-9455-82C3-E45D19AA6C86}"/>
              </a:ext>
            </a:extLst>
          </p:cNvPr>
          <p:cNvSpPr txBox="1"/>
          <p:nvPr/>
        </p:nvSpPr>
        <p:spPr>
          <a:xfrm>
            <a:off x="5981205" y="422320"/>
            <a:ext cx="423553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Clusters:</a:t>
            </a:r>
          </a:p>
          <a:p>
            <a:endParaRPr lang="en-US" dirty="0"/>
          </a:p>
          <a:p>
            <a:r>
              <a:rPr lang="en-US" dirty="0"/>
              <a:t># 1   4-25 Aug  66933(660 ha)    </a:t>
            </a:r>
          </a:p>
          <a:p>
            <a:r>
              <a:rPr lang="en-US" dirty="0"/>
              <a:t> 53.0     -126. </a:t>
            </a:r>
          </a:p>
          <a:p>
            <a:r>
              <a:rPr lang="en-US" dirty="0"/>
              <a:t># Tweedsmuir Complex Fire (2018)</a:t>
            </a:r>
          </a:p>
          <a:p>
            <a:endParaRPr lang="en-US" dirty="0"/>
          </a:p>
          <a:p>
            <a:r>
              <a:rPr lang="en-US" dirty="0"/>
              <a:t># 2   28Jul -13 Aug 61666    </a:t>
            </a:r>
          </a:p>
          <a:p>
            <a:r>
              <a:rPr lang="en-US" dirty="0"/>
              <a:t> 52.7     -124.</a:t>
            </a:r>
          </a:p>
          <a:p>
            <a:r>
              <a:rPr lang="en-US" dirty="0"/>
              <a:t> # Elephant Hill Fire (2017)</a:t>
            </a:r>
          </a:p>
          <a:p>
            <a:endParaRPr lang="en-US" dirty="0"/>
          </a:p>
          <a:p>
            <a:r>
              <a:rPr lang="en-US" dirty="0"/>
              <a:t># 3    14-24 Sep 56406(50-1700ha)     58.7     -121. </a:t>
            </a:r>
          </a:p>
          <a:p>
            <a:r>
              <a:rPr lang="en-US" dirty="0"/>
              <a:t># Fort Nelson Fire (2023)</a:t>
            </a:r>
          </a:p>
          <a:p>
            <a:endParaRPr lang="en-US" dirty="0"/>
          </a:p>
          <a:p>
            <a:r>
              <a:rPr lang="en-US" dirty="0"/>
              <a:t># 4       5-22 Aug 34712     </a:t>
            </a:r>
          </a:p>
          <a:p>
            <a:r>
              <a:rPr lang="en-US" dirty="0"/>
              <a:t>54.2     -125. </a:t>
            </a:r>
          </a:p>
          <a:p>
            <a:r>
              <a:rPr lang="en-US" dirty="0"/>
              <a:t># Shovel Lake Fire (2018)</a:t>
            </a:r>
          </a:p>
          <a:p>
            <a:endParaRPr lang="en-US" dirty="0"/>
          </a:p>
          <a:p>
            <a:r>
              <a:rPr lang="en-US" dirty="0"/>
              <a:t># 5       23 Jul – 13 Aug 30241 (239 ha)    51.0     -121. </a:t>
            </a:r>
          </a:p>
          <a:p>
            <a:r>
              <a:rPr lang="en-US" dirty="0"/>
              <a:t># Hanceville-Riske Creek Fire (2017)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5C3E69-191F-43F5-A462-E4A490AE451C}"/>
              </a:ext>
            </a:extLst>
          </p:cNvPr>
          <p:cNvSpPr txBox="1"/>
          <p:nvPr/>
        </p:nvSpPr>
        <p:spPr>
          <a:xfrm>
            <a:off x="2989613" y="2274838"/>
            <a:ext cx="253241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Legend :</a:t>
            </a:r>
          </a:p>
          <a:p>
            <a:pPr marL="342900" indent="-342900">
              <a:buAutoNum type="arabicPeriod"/>
            </a:pPr>
            <a:r>
              <a:rPr lang="en-US" sz="1200" dirty="0"/>
              <a:t>Dark Brown = Fort Nelson</a:t>
            </a:r>
          </a:p>
          <a:p>
            <a:pPr marL="342900" indent="-342900">
              <a:buAutoNum type="arabicPeriod"/>
            </a:pPr>
            <a:r>
              <a:rPr lang="en-US" sz="1200" dirty="0"/>
              <a:t>Mustard = Elephant Hill (right-down)</a:t>
            </a:r>
          </a:p>
          <a:p>
            <a:pPr marL="342900" indent="-342900">
              <a:buAutoNum type="arabicPeriod"/>
            </a:pPr>
            <a:r>
              <a:rPr lang="en-US" sz="1200" dirty="0"/>
              <a:t>Red = Hanceville-Riske Creek Fire</a:t>
            </a:r>
          </a:p>
          <a:p>
            <a:pPr marL="342900" indent="-342900">
              <a:buAutoNum type="arabicPeriod"/>
            </a:pPr>
            <a:r>
              <a:rPr lang="en-US" sz="1200" dirty="0"/>
              <a:t>Yellow = Shovel Lake Fire</a:t>
            </a:r>
          </a:p>
          <a:p>
            <a:pPr marL="342900" indent="-342900">
              <a:buAutoNum type="arabicPeriod"/>
            </a:pPr>
            <a:r>
              <a:rPr lang="en-US" sz="1200" dirty="0"/>
              <a:t>Light Brown = Tweedsmuir Complex Fire </a:t>
            </a:r>
          </a:p>
          <a:p>
            <a:r>
              <a:rPr lang="en-US" sz="1200" dirty="0"/>
              <a:t> (next to red) </a:t>
            </a:r>
          </a:p>
          <a:p>
            <a:pPr marL="342900" indent="-342900">
              <a:buAutoNum type="arabicPeriod"/>
            </a:pPr>
            <a:endParaRPr lang="en-US" sz="1200" dirty="0"/>
          </a:p>
          <a:p>
            <a:pPr marL="342900" indent="-342900">
              <a:buAutoNum type="arabicPeriod"/>
            </a:pP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142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E8EB-E5DB-97B1-F00F-5411E743A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8" y="0"/>
            <a:ext cx="10515600" cy="1325563"/>
          </a:xfrm>
        </p:spPr>
        <p:txBody>
          <a:bodyPr/>
          <a:lstStyle/>
          <a:p>
            <a:r>
              <a:rPr lang="en-US" dirty="0"/>
              <a:t>Clustering Fire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6360A-5DD8-3126-A316-029744A9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88" y="1242291"/>
            <a:ext cx="6337300" cy="528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3BC498-BFBA-9881-E481-0F95773DDF39}"/>
              </a:ext>
            </a:extLst>
          </p:cNvPr>
          <p:cNvSpPr txBox="1"/>
          <p:nvPr/>
        </p:nvSpPr>
        <p:spPr>
          <a:xfrm>
            <a:off x="261257" y="6340825"/>
            <a:ext cx="369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*) put real satellite image to compare</a:t>
            </a:r>
          </a:p>
        </p:txBody>
      </p:sp>
    </p:spTree>
    <p:extLst>
      <p:ext uri="{BB962C8B-B14F-4D97-AF65-F5344CB8AC3E}">
        <p14:creationId xmlns:p14="http://schemas.microsoft.com/office/powerpoint/2010/main" val="594750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791</Words>
  <Application>Microsoft Macintosh PowerPoint</Application>
  <PresentationFormat>Widescreen</PresentationFormat>
  <Paragraphs>136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BC Fire Analysis</vt:lpstr>
      <vt:lpstr>Scope of Analysis</vt:lpstr>
      <vt:lpstr>Scope of Analysis</vt:lpstr>
      <vt:lpstr>Scope of Analysis</vt:lpstr>
      <vt:lpstr>Analysis</vt:lpstr>
      <vt:lpstr>EDA</vt:lpstr>
      <vt:lpstr>Clustering Fire Events</vt:lpstr>
      <vt:lpstr>Clustering Fire Events</vt:lpstr>
      <vt:lpstr>Clustering Fire Events</vt:lpstr>
      <vt:lpstr>Exploration of Variables</vt:lpstr>
      <vt:lpstr>Exploration of Variables</vt:lpstr>
      <vt:lpstr>Exploration of Variables </vt:lpstr>
      <vt:lpstr>Exploration of Variables </vt:lpstr>
      <vt:lpstr>Exploration of Variables</vt:lpstr>
      <vt:lpstr>Exploration of Variables</vt:lpstr>
      <vt:lpstr>Exploration of Variables</vt:lpstr>
      <vt:lpstr>Boxplot (before vs removed outliers) for fire index and weather…(maybe)</vt:lpstr>
      <vt:lpstr>PowerPoint Presentation</vt:lpstr>
      <vt:lpstr>Trend Analysis</vt:lpstr>
      <vt:lpstr>Trend Analysis</vt:lpstr>
      <vt:lpstr>Trend Analysis</vt:lpstr>
      <vt:lpstr>Testing procedures</vt:lpstr>
      <vt:lpstr>T-test</vt:lpstr>
      <vt:lpstr>Wilcoxon Test</vt:lpstr>
      <vt:lpstr>Analysis on two similar fire events</vt:lpstr>
      <vt:lpstr>Linear Regression</vt:lpstr>
      <vt:lpstr>Linear Regression</vt:lpstr>
      <vt:lpstr>Linear Regression</vt:lpstr>
      <vt:lpstr>Model</vt:lpstr>
      <vt:lpstr>Model</vt:lpstr>
      <vt:lpstr>Model</vt:lpstr>
      <vt:lpstr>Final Model</vt:lpstr>
      <vt:lpstr>Model Testing</vt:lpstr>
      <vt:lpstr>Model Testing</vt:lpstr>
      <vt:lpstr>Model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 Fire Analysis</dc:title>
  <dc:creator>Meyliani Sanjaya Mey</dc:creator>
  <cp:lastModifiedBy>Meyliani Sanjaya Mey</cp:lastModifiedBy>
  <cp:revision>2</cp:revision>
  <dcterms:created xsi:type="dcterms:W3CDTF">2024-07-26T17:30:26Z</dcterms:created>
  <dcterms:modified xsi:type="dcterms:W3CDTF">2024-07-26T22:34:00Z</dcterms:modified>
</cp:coreProperties>
</file>